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394" r:id="rId2"/>
    <p:sldId id="3382" r:id="rId3"/>
    <p:sldId id="3399" r:id="rId4"/>
    <p:sldId id="3474" r:id="rId5"/>
    <p:sldId id="3396" r:id="rId6"/>
    <p:sldId id="3476" r:id="rId7"/>
    <p:sldId id="3477" r:id="rId8"/>
    <p:sldId id="3475" r:id="rId9"/>
    <p:sldId id="3436" r:id="rId10"/>
    <p:sldId id="3478" r:id="rId11"/>
    <p:sldId id="3437" r:id="rId12"/>
    <p:sldId id="3479" r:id="rId13"/>
    <p:sldId id="3431" r:id="rId14"/>
    <p:sldId id="3398" r:id="rId15"/>
    <p:sldId id="3490" r:id="rId16"/>
    <p:sldId id="3488" r:id="rId17"/>
    <p:sldId id="3455" r:id="rId18"/>
    <p:sldId id="3489" r:id="rId19"/>
    <p:sldId id="3461" r:id="rId20"/>
    <p:sldId id="3457" r:id="rId21"/>
    <p:sldId id="3480" r:id="rId22"/>
    <p:sldId id="3467" r:id="rId23"/>
    <p:sldId id="3424" r:id="rId24"/>
    <p:sldId id="3481" r:id="rId25"/>
    <p:sldId id="3482" r:id="rId26"/>
    <p:sldId id="3484" r:id="rId27"/>
    <p:sldId id="3469" r:id="rId28"/>
    <p:sldId id="3485" r:id="rId29"/>
    <p:sldId id="3486" r:id="rId30"/>
    <p:sldId id="3416" r:id="rId31"/>
    <p:sldId id="3492" r:id="rId32"/>
    <p:sldId id="323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E8D"/>
    <a:srgbClr val="80E4C3"/>
    <a:srgbClr val="A597CD"/>
    <a:srgbClr val="EC9E97"/>
    <a:srgbClr val="02C693"/>
    <a:srgbClr val="C2E8F7"/>
    <a:srgbClr val="C7A489"/>
    <a:srgbClr val="88DBF8"/>
    <a:srgbClr val="92D2C6"/>
    <a:srgbClr val="C0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80099" autoAdjust="0"/>
  </p:normalViewPr>
  <p:slideViewPr>
    <p:cSldViewPr snapToGrid="0">
      <p:cViewPr varScale="1">
        <p:scale>
          <a:sx n="118" d="100"/>
          <a:sy n="118" d="100"/>
        </p:scale>
        <p:origin x="132" y="1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85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146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72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7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3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5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55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8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01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35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1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74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704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607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440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861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133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95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44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30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90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93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33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01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49303" y="2992547"/>
            <a:ext cx="961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6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FreeU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: Free Lunch in Diffusion U-Net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357657" y="4308182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CVPR 2024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89F31C-B859-44CD-8331-3011D9A4A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7" y="803277"/>
            <a:ext cx="4954285" cy="56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5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71E61D-7964-42D2-9532-23B7A585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397" y="3096278"/>
            <a:ext cx="935998" cy="93333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FB93A11-F29D-4EBF-93E8-4A05606026B9}"/>
              </a:ext>
            </a:extLst>
          </p:cNvPr>
          <p:cNvSpPr txBox="1"/>
          <p:nvPr/>
        </p:nvSpPr>
        <p:spPr>
          <a:xfrm>
            <a:off x="965200" y="893099"/>
            <a:ext cx="36777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b="1" dirty="0">
                <a:latin typeface="+mn-ea"/>
              </a:rPr>
              <a:t>主干：</a:t>
            </a:r>
            <a:r>
              <a:rPr lang="zh-CN" altLang="en-US" sz="2000" dirty="0">
                <a:latin typeface="+mn-ea"/>
              </a:rPr>
              <a:t>卷积、激活、池化</a:t>
            </a:r>
            <a:endParaRPr lang="en-US" altLang="zh-CN" sz="2000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跳跃连接：</a:t>
            </a:r>
            <a:r>
              <a:rPr lang="zh-CN" altLang="en-US" sz="2000" dirty="0">
                <a:latin typeface="+mn-ea"/>
              </a:rPr>
              <a:t>加和</a:t>
            </a:r>
            <a:endParaRPr lang="en-US" altLang="zh-CN" sz="2000" dirty="0">
              <a:latin typeface="+mn-ea"/>
            </a:endParaRPr>
          </a:p>
          <a:p>
            <a:endParaRPr lang="zh-CN" altLang="en-US" sz="2400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C9AD895-5D6E-4C96-818B-CD67DE6A0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71E61D-7964-42D2-9532-23B7A585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397" y="3096278"/>
            <a:ext cx="935998" cy="93333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FB93A11-F29D-4EBF-93E8-4A05606026B9}"/>
              </a:ext>
            </a:extLst>
          </p:cNvPr>
          <p:cNvSpPr txBox="1"/>
          <p:nvPr/>
        </p:nvSpPr>
        <p:spPr>
          <a:xfrm>
            <a:off x="965200" y="893099"/>
            <a:ext cx="36777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b="1" dirty="0">
                <a:latin typeface="+mn-ea"/>
              </a:rPr>
              <a:t>主干：</a:t>
            </a:r>
            <a:r>
              <a:rPr lang="zh-CN" altLang="en-US" sz="2000" dirty="0">
                <a:latin typeface="+mn-ea"/>
              </a:rPr>
              <a:t>卷积、激活、池化</a:t>
            </a:r>
            <a:endParaRPr lang="en-US" altLang="zh-CN" sz="2000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跳跃连接：</a:t>
            </a:r>
            <a:r>
              <a:rPr lang="zh-CN" altLang="en-US" sz="2000" dirty="0">
                <a:latin typeface="+mn-ea"/>
              </a:rPr>
              <a:t>加和</a:t>
            </a:r>
            <a:endParaRPr lang="en-US" altLang="zh-CN" sz="2000" dirty="0">
              <a:latin typeface="+mn-ea"/>
            </a:endParaRPr>
          </a:p>
          <a:p>
            <a:endParaRPr lang="zh-CN" altLang="en-US" sz="2400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C9AD895-5D6E-4C96-818B-CD67DE6A0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937998-0085-46EC-B42C-4AC3C53FF5CF}"/>
              </a:ext>
            </a:extLst>
          </p:cNvPr>
          <p:cNvSpPr txBox="1"/>
          <p:nvPr/>
        </p:nvSpPr>
        <p:spPr>
          <a:xfrm>
            <a:off x="5363944" y="2602208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AF151D-E2D6-4C33-85B5-37563E5DC7E1}"/>
              </a:ext>
            </a:extLst>
          </p:cNvPr>
          <p:cNvSpPr txBox="1"/>
          <p:nvPr/>
        </p:nvSpPr>
        <p:spPr>
          <a:xfrm>
            <a:off x="7283263" y="2598376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8BF75A-D58D-4643-A57A-156D9F521AFA}"/>
              </a:ext>
            </a:extLst>
          </p:cNvPr>
          <p:cNvSpPr txBox="1"/>
          <p:nvPr/>
        </p:nvSpPr>
        <p:spPr>
          <a:xfrm>
            <a:off x="7283263" y="1412983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C4A238-E8F9-4CBB-ABC7-A092F19E528E}"/>
              </a:ext>
            </a:extLst>
          </p:cNvPr>
          <p:cNvSpPr txBox="1"/>
          <p:nvPr/>
        </p:nvSpPr>
        <p:spPr>
          <a:xfrm>
            <a:off x="7283263" y="3299894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37E71A-2436-49CA-8C05-E70FD6F7F8DB}"/>
              </a:ext>
            </a:extLst>
          </p:cNvPr>
          <p:cNvSpPr txBox="1"/>
          <p:nvPr/>
        </p:nvSpPr>
        <p:spPr>
          <a:xfrm>
            <a:off x="7283263" y="3659460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331675-C1A7-472B-A2AA-224836DECDEF}"/>
              </a:ext>
            </a:extLst>
          </p:cNvPr>
          <p:cNvSpPr txBox="1"/>
          <p:nvPr/>
        </p:nvSpPr>
        <p:spPr>
          <a:xfrm>
            <a:off x="5722084" y="3398809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7642B4-8877-4637-833F-85E67A0C8C4F}"/>
              </a:ext>
            </a:extLst>
          </p:cNvPr>
          <p:cNvSpPr txBox="1"/>
          <p:nvPr/>
        </p:nvSpPr>
        <p:spPr>
          <a:xfrm>
            <a:off x="6046329" y="3798919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1585BC-2302-4C21-B1E2-C055F11D9059}"/>
              </a:ext>
            </a:extLst>
          </p:cNvPr>
          <p:cNvSpPr txBox="1"/>
          <p:nvPr/>
        </p:nvSpPr>
        <p:spPr>
          <a:xfrm>
            <a:off x="4926290" y="1528236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09773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66B6E-26A8-4C51-A584-15802C92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10" y="3410125"/>
            <a:ext cx="941997" cy="9103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4AC02A-81CD-4FB0-B058-4472E269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381" y="1067095"/>
            <a:ext cx="76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40F876E-BB19-4461-A418-72FC7258E493}"/>
              </a:ext>
            </a:extLst>
          </p:cNvPr>
          <p:cNvSpPr txBox="1"/>
          <p:nvPr/>
        </p:nvSpPr>
        <p:spPr>
          <a:xfrm>
            <a:off x="1042966" y="981084"/>
            <a:ext cx="724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这种</a:t>
            </a:r>
            <a:r>
              <a:rPr lang="zh-CN" altLang="en-US" b="1" i="0" dirty="0">
                <a:solidFill>
                  <a:srgbClr val="1D2129"/>
                </a:solidFill>
                <a:effectLst/>
                <a:latin typeface="+mn-ea"/>
              </a:rPr>
              <a:t>质量改进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从根本上与</a:t>
            </a:r>
            <a:r>
              <a:rPr lang="en-US" altLang="zh-CN" b="0" i="0" dirty="0">
                <a:solidFill>
                  <a:srgbClr val="1D2129"/>
                </a:solidFill>
                <a:effectLst/>
              </a:rPr>
              <a:t>U-Net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架构骨干所赋予的放大去噪能力有关</a:t>
            </a:r>
            <a:endParaRPr lang="zh-CN" altLang="en-US" dirty="0"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A65DAE-6E8B-4A87-8483-1D15CCEB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12" y="1541906"/>
            <a:ext cx="76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7EAC45-2F0C-4365-9B83-63F9028CC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41" y="1473667"/>
            <a:ext cx="4702118" cy="505346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1D8589F-918F-4283-BA74-9C803FC3E734}"/>
              </a:ext>
            </a:extLst>
          </p:cNvPr>
          <p:cNvSpPr txBox="1"/>
          <p:nvPr/>
        </p:nvSpPr>
        <p:spPr>
          <a:xfrm>
            <a:off x="1042966" y="981084"/>
            <a:ext cx="724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这种</a:t>
            </a:r>
            <a:r>
              <a:rPr lang="zh-CN" altLang="en-US" b="1" i="0" dirty="0">
                <a:solidFill>
                  <a:srgbClr val="1D2129"/>
                </a:solidFill>
                <a:effectLst/>
                <a:latin typeface="+mn-ea"/>
              </a:rPr>
              <a:t>质量改进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从根本上与</a:t>
            </a:r>
            <a:r>
              <a:rPr lang="en-US" altLang="zh-CN" b="0" i="0" dirty="0">
                <a:solidFill>
                  <a:srgbClr val="1D2129"/>
                </a:solidFill>
                <a:effectLst/>
              </a:rPr>
              <a:t>U-Net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架构骨干所赋予的放大去噪能力有关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70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166B6E-26A8-4C51-A584-15802C92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10" y="3410125"/>
            <a:ext cx="941997" cy="9103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4AC02A-81CD-4FB0-B058-4472E269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381" y="1067095"/>
            <a:ext cx="769523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3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7E8E5-7919-4148-BC8C-02327409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571" y="2198395"/>
            <a:ext cx="6142857" cy="4114286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A32CF39D-7D93-49F9-AACF-162A147C895A}"/>
              </a:ext>
            </a:extLst>
          </p:cNvPr>
          <p:cNvSpPr txBox="1"/>
          <p:nvPr/>
        </p:nvSpPr>
        <p:spPr>
          <a:xfrm>
            <a:off x="592554" y="1017746"/>
            <a:ext cx="11599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跳跃连接用于将特征从编码器块的早期层直接转发到解码器。如图所示，这些特征主要构成</a:t>
            </a:r>
            <a:r>
              <a:rPr lang="zh-CN" altLang="en-US" b="1" i="0" dirty="0">
                <a:solidFill>
                  <a:srgbClr val="1D2129"/>
                </a:solidFill>
                <a:effectLst/>
                <a:latin typeface="+mn-ea"/>
              </a:rPr>
              <a:t>高频信息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。</a:t>
            </a:r>
            <a:endParaRPr lang="en-US" altLang="zh-CN" b="0" i="0" dirty="0">
              <a:solidFill>
                <a:srgbClr val="1D2129"/>
              </a:solidFill>
              <a:effectLst/>
              <a:latin typeface="+mn-ea"/>
            </a:endParaRPr>
          </a:p>
          <a:p>
            <a:endParaRPr lang="en-US" altLang="zh-CN" dirty="0">
              <a:solidFill>
                <a:srgbClr val="1D2129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基于这一观察推测，在</a:t>
            </a:r>
            <a:r>
              <a:rPr lang="en-US" altLang="zh-CN" b="0" i="0" dirty="0">
                <a:solidFill>
                  <a:srgbClr val="1D2129"/>
                </a:solidFill>
                <a:effectLst/>
              </a:rPr>
              <a:t>U-Net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架构的训练过程中，这些高频特征的存在可能会</a:t>
            </a:r>
            <a:r>
              <a:rPr lang="zh-CN" altLang="en-US" b="1" i="0" dirty="0">
                <a:solidFill>
                  <a:srgbClr val="1D2129"/>
                </a:solidFill>
                <a:effectLst/>
                <a:latin typeface="+mn-ea"/>
              </a:rPr>
              <a:t>无意中加速向噪声预测的</a:t>
            </a:r>
            <a:r>
              <a:rPr lang="zh-CN" altLang="en-US" b="1" i="0" dirty="0">
                <a:solidFill>
                  <a:srgbClr val="80E4C3"/>
                </a:solidFill>
                <a:effectLst/>
                <a:latin typeface="+mn-ea"/>
              </a:rPr>
              <a:t>收敛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+mn-ea"/>
              </a:rPr>
              <a:t>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051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A71E61D-7964-42D2-9532-23B7A5857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397" y="3096278"/>
            <a:ext cx="935998" cy="93333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FB93A11-F29D-4EBF-93E8-4A05606026B9}"/>
              </a:ext>
            </a:extLst>
          </p:cNvPr>
          <p:cNvSpPr txBox="1"/>
          <p:nvPr/>
        </p:nvSpPr>
        <p:spPr>
          <a:xfrm>
            <a:off x="965200" y="893099"/>
            <a:ext cx="39610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b="1" dirty="0">
                <a:latin typeface="+mn-ea"/>
              </a:rPr>
              <a:t>主干：去噪声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高频信息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，留低频</a:t>
            </a:r>
            <a:endParaRPr lang="en-US" altLang="zh-CN" sz="2000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跳跃连接：主要传递高频信息</a:t>
            </a:r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怎么放大？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C9AD895-5D6E-4C96-818B-CD67DE6A0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937998-0085-46EC-B42C-4AC3C53FF5CF}"/>
              </a:ext>
            </a:extLst>
          </p:cNvPr>
          <p:cNvSpPr txBox="1"/>
          <p:nvPr/>
        </p:nvSpPr>
        <p:spPr>
          <a:xfrm>
            <a:off x="5363944" y="2602208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AF151D-E2D6-4C33-85B5-37563E5DC7E1}"/>
              </a:ext>
            </a:extLst>
          </p:cNvPr>
          <p:cNvSpPr txBox="1"/>
          <p:nvPr/>
        </p:nvSpPr>
        <p:spPr>
          <a:xfrm>
            <a:off x="7283263" y="2598376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8BF75A-D58D-4643-A57A-156D9F521AFA}"/>
              </a:ext>
            </a:extLst>
          </p:cNvPr>
          <p:cNvSpPr txBox="1"/>
          <p:nvPr/>
        </p:nvSpPr>
        <p:spPr>
          <a:xfrm>
            <a:off x="7283263" y="1412983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C4A238-E8F9-4CBB-ABC7-A092F19E528E}"/>
              </a:ext>
            </a:extLst>
          </p:cNvPr>
          <p:cNvSpPr txBox="1"/>
          <p:nvPr/>
        </p:nvSpPr>
        <p:spPr>
          <a:xfrm>
            <a:off x="7283263" y="3299894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37E71A-2436-49CA-8C05-E70FD6F7F8DB}"/>
              </a:ext>
            </a:extLst>
          </p:cNvPr>
          <p:cNvSpPr txBox="1"/>
          <p:nvPr/>
        </p:nvSpPr>
        <p:spPr>
          <a:xfrm>
            <a:off x="7283263" y="3659460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331675-C1A7-472B-A2AA-224836DECDEF}"/>
              </a:ext>
            </a:extLst>
          </p:cNvPr>
          <p:cNvSpPr txBox="1"/>
          <p:nvPr/>
        </p:nvSpPr>
        <p:spPr>
          <a:xfrm>
            <a:off x="5722084" y="3398809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7642B4-8877-4637-833F-85E67A0C8C4F}"/>
              </a:ext>
            </a:extLst>
          </p:cNvPr>
          <p:cNvSpPr txBox="1"/>
          <p:nvPr/>
        </p:nvSpPr>
        <p:spPr>
          <a:xfrm>
            <a:off x="6046329" y="3798919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1585BC-2302-4C21-B1E2-C055F11D9059}"/>
              </a:ext>
            </a:extLst>
          </p:cNvPr>
          <p:cNvSpPr txBox="1"/>
          <p:nvPr/>
        </p:nvSpPr>
        <p:spPr>
          <a:xfrm>
            <a:off x="4926290" y="1528236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891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1D6EF-9CB5-4B2D-9F47-4A0DD5C2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768847"/>
            <a:ext cx="1783915" cy="824042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E18CE1E6-DE29-4821-BDBF-EC7D0A359D04}"/>
              </a:ext>
            </a:extLst>
          </p:cNvPr>
          <p:cNvSpPr txBox="1"/>
          <p:nvPr/>
        </p:nvSpPr>
        <p:spPr>
          <a:xfrm>
            <a:off x="845820" y="948790"/>
            <a:ext cx="192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</a:t>
            </a:r>
            <a:r>
              <a:rPr lang="zh-CN" altLang="en-US" b="1" dirty="0"/>
              <a:t>ackbone factors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D26E3F3-B29E-439B-B7D9-FE0429C97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88E2F096-A866-4B13-B12E-AD0A953BABA7}"/>
              </a:ext>
            </a:extLst>
          </p:cNvPr>
          <p:cNvSpPr txBox="1"/>
          <p:nvPr/>
        </p:nvSpPr>
        <p:spPr>
          <a:xfrm>
            <a:off x="5542161" y="3437677"/>
            <a:ext cx="25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l</a:t>
            </a:r>
            <a:endParaRPr lang="zh-CN" altLang="en-US" b="1" i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4642AD7-52D7-4DBA-A87B-114B8B03CF19}"/>
              </a:ext>
            </a:extLst>
          </p:cNvPr>
          <p:cNvCxnSpPr/>
          <p:nvPr/>
        </p:nvCxnSpPr>
        <p:spPr>
          <a:xfrm>
            <a:off x="5798820" y="3622343"/>
            <a:ext cx="220980" cy="0"/>
          </a:xfrm>
          <a:prstGeom prst="straightConnector1">
            <a:avLst/>
          </a:prstGeom>
          <a:ln w="38100">
            <a:solidFill>
              <a:srgbClr val="80E4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B518799-64A2-417A-BCBA-70A71307E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9"/>
          <a:stretch/>
        </p:blipFill>
        <p:spPr>
          <a:xfrm>
            <a:off x="929104" y="2872067"/>
            <a:ext cx="4503956" cy="10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1DCDD6-D912-4344-8A4B-B381DEC36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821" y="4137982"/>
            <a:ext cx="268801" cy="28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0CD9D5-EE6D-415E-9853-EB7448439917}"/>
              </a:ext>
            </a:extLst>
          </p:cNvPr>
          <p:cNvSpPr txBox="1"/>
          <p:nvPr/>
        </p:nvSpPr>
        <p:spPr>
          <a:xfrm>
            <a:off x="1429178" y="4083732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,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1E64CF-DAA1-42AD-9A6E-C361B0C771AC}"/>
              </a:ext>
            </a:extLst>
          </p:cNvPr>
          <p:cNvSpPr txBox="1"/>
          <p:nvPr/>
        </p:nvSpPr>
        <p:spPr>
          <a:xfrm>
            <a:off x="1042292" y="4029979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[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592ED6-A9B5-4459-ABFD-BB3A4913B66A}"/>
              </a:ext>
            </a:extLst>
          </p:cNvPr>
          <p:cNvSpPr txBox="1"/>
          <p:nvPr/>
        </p:nvSpPr>
        <p:spPr>
          <a:xfrm>
            <a:off x="1764482" y="4029979"/>
            <a:ext cx="235584" cy="46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]</a:t>
            </a:r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989006-4E48-4BAF-9F0F-5B9108FE5032}"/>
              </a:ext>
            </a:extLst>
          </p:cNvPr>
          <p:cNvSpPr txBox="1"/>
          <p:nvPr/>
        </p:nvSpPr>
        <p:spPr>
          <a:xfrm>
            <a:off x="1201168" y="408373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845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8F4F6-6984-4633-8B4D-20936A1FD307}"/>
              </a:ext>
            </a:extLst>
          </p:cNvPr>
          <p:cNvSpPr txBox="1"/>
          <p:nvPr/>
        </p:nvSpPr>
        <p:spPr>
          <a:xfrm>
            <a:off x="660400" y="1362200"/>
            <a:ext cx="10858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4000" b="1" dirty="0" err="1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FreeU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4000" b="1" dirty="0">
                <a:solidFill>
                  <a:srgbClr val="02BE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2BE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Lunch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</a:t>
            </a:r>
            <a:r>
              <a:rPr lang="en-US" altLang="zh-CN" sz="4000" b="1" dirty="0">
                <a:solidFill>
                  <a:srgbClr val="02BE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2BE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3FE55F55-7D6A-4465-8B21-87868315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41" y="1319573"/>
            <a:ext cx="4702118" cy="50534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DA725-2646-4525-B4CE-C7DB776162AA}"/>
              </a:ext>
            </a:extLst>
          </p:cNvPr>
          <p:cNvSpPr txBox="1"/>
          <p:nvPr/>
        </p:nvSpPr>
        <p:spPr>
          <a:xfrm>
            <a:off x="929104" y="13195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过度平滑</a:t>
            </a:r>
          </a:p>
        </p:txBody>
      </p:sp>
    </p:spTree>
    <p:extLst>
      <p:ext uri="{BB962C8B-B14F-4D97-AF65-F5344CB8AC3E}">
        <p14:creationId xmlns:p14="http://schemas.microsoft.com/office/powerpoint/2010/main" val="379069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1D6EF-9CB5-4B2D-9F47-4A0DD5C2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768847"/>
            <a:ext cx="1783915" cy="824042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E18CE1E6-DE29-4821-BDBF-EC7D0A359D04}"/>
              </a:ext>
            </a:extLst>
          </p:cNvPr>
          <p:cNvSpPr txBox="1"/>
          <p:nvPr/>
        </p:nvSpPr>
        <p:spPr>
          <a:xfrm>
            <a:off x="845820" y="948790"/>
            <a:ext cx="192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</a:t>
            </a:r>
            <a:r>
              <a:rPr lang="zh-CN" altLang="en-US" b="1" dirty="0"/>
              <a:t>ackbone factors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D26E3F3-B29E-439B-B7D9-FE0429C97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88E2F096-A866-4B13-B12E-AD0A953BABA7}"/>
              </a:ext>
            </a:extLst>
          </p:cNvPr>
          <p:cNvSpPr txBox="1"/>
          <p:nvPr/>
        </p:nvSpPr>
        <p:spPr>
          <a:xfrm>
            <a:off x="5542161" y="3437677"/>
            <a:ext cx="25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l</a:t>
            </a:r>
            <a:endParaRPr lang="zh-CN" altLang="en-US" b="1" i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4642AD7-52D7-4DBA-A87B-114B8B03CF19}"/>
              </a:ext>
            </a:extLst>
          </p:cNvPr>
          <p:cNvCxnSpPr/>
          <p:nvPr/>
        </p:nvCxnSpPr>
        <p:spPr>
          <a:xfrm>
            <a:off x="5798820" y="3622343"/>
            <a:ext cx="220980" cy="0"/>
          </a:xfrm>
          <a:prstGeom prst="straightConnector1">
            <a:avLst/>
          </a:prstGeom>
          <a:ln w="38100">
            <a:solidFill>
              <a:srgbClr val="80E4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B518799-64A2-417A-BCBA-70A71307E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79"/>
          <a:stretch/>
        </p:blipFill>
        <p:spPr>
          <a:xfrm>
            <a:off x="929104" y="2872067"/>
            <a:ext cx="4503956" cy="1028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14D848-C398-49D4-8357-26317F6DF7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966" y="4206173"/>
            <a:ext cx="3342857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2CB2F75-403A-4508-96C5-D0E7DF272535}"/>
              </a:ext>
            </a:extLst>
          </p:cNvPr>
          <p:cNvSpPr txBox="1"/>
          <p:nvPr/>
        </p:nvSpPr>
        <p:spPr>
          <a:xfrm>
            <a:off x="845820" y="948790"/>
            <a:ext cx="192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Skip </a:t>
            </a:r>
            <a:r>
              <a:rPr lang="zh-CN" altLang="en-US" b="1" dirty="0"/>
              <a:t>factors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31D122-97A2-4212-ACFB-D2CD94B8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" y="3721204"/>
            <a:ext cx="2961905" cy="1180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3CF37D-CD29-487F-B026-C6CA33AB6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2166918"/>
            <a:ext cx="3114286" cy="819048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D2319B52-983A-4902-AC29-E5281CEA1681}"/>
              </a:ext>
            </a:extLst>
          </p:cNvPr>
          <p:cNvSpPr txBox="1"/>
          <p:nvPr/>
        </p:nvSpPr>
        <p:spPr>
          <a:xfrm>
            <a:off x="845820" y="1471791"/>
            <a:ext cx="3114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/>
              <a:t>spectral modulation 频谱调制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1A7BDA2-E094-445E-986A-6E3E11DEE0E5}"/>
              </a:ext>
            </a:extLst>
          </p:cNvPr>
          <p:cNvSpPr txBox="1"/>
          <p:nvPr/>
        </p:nvSpPr>
        <p:spPr>
          <a:xfrm>
            <a:off x="3960106" y="2009559"/>
            <a:ext cx="2387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 err="1"/>
              <a:t>r</a:t>
            </a:r>
            <a:r>
              <a:rPr lang="en-US" altLang="zh-CN" sz="1600" b="1" dirty="0" err="1"/>
              <a:t>thresh</a:t>
            </a:r>
            <a:r>
              <a:rPr lang="en-US" altLang="zh-CN" b="1" dirty="0"/>
              <a:t>=1: </a:t>
            </a:r>
            <a:r>
              <a:rPr lang="zh-CN" altLang="en-US" sz="1600" b="1" dirty="0"/>
              <a:t>频率阈值</a:t>
            </a:r>
            <a:endParaRPr lang="zh-CN" altLang="en-US" b="1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F688584-B166-4B15-AEC9-DE9EEFBC41C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402963" y="2985966"/>
            <a:ext cx="0" cy="603054"/>
          </a:xfrm>
          <a:prstGeom prst="straightConnector1">
            <a:avLst/>
          </a:prstGeom>
          <a:ln w="38100">
            <a:solidFill>
              <a:srgbClr val="80E4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D4C6618A-01C0-4535-86F7-03B1437D6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60" y="1133456"/>
            <a:ext cx="5144437" cy="351821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B0501CB-6F5E-4CFE-ACF9-DDEEF4922460}"/>
              </a:ext>
            </a:extLst>
          </p:cNvPr>
          <p:cNvSpPr txBox="1"/>
          <p:nvPr/>
        </p:nvSpPr>
        <p:spPr>
          <a:xfrm>
            <a:off x="6428323" y="2768590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0DA855-07F5-4477-8B79-E60D24446F7C}"/>
              </a:ext>
            </a:extLst>
          </p:cNvPr>
          <p:cNvSpPr txBox="1"/>
          <p:nvPr/>
        </p:nvSpPr>
        <p:spPr>
          <a:xfrm>
            <a:off x="8347642" y="2764758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A53EB6-B36D-45B2-B7C7-46D3E130BE3C}"/>
              </a:ext>
            </a:extLst>
          </p:cNvPr>
          <p:cNvSpPr txBox="1"/>
          <p:nvPr/>
        </p:nvSpPr>
        <p:spPr>
          <a:xfrm>
            <a:off x="8347642" y="1579365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218FDCD-D1A9-4DED-A5B7-52DDCE67ADC6}"/>
              </a:ext>
            </a:extLst>
          </p:cNvPr>
          <p:cNvSpPr txBox="1"/>
          <p:nvPr/>
        </p:nvSpPr>
        <p:spPr>
          <a:xfrm>
            <a:off x="8347642" y="3466276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55433E-A569-4072-89D7-8C44FF2983E5}"/>
              </a:ext>
            </a:extLst>
          </p:cNvPr>
          <p:cNvSpPr txBox="1"/>
          <p:nvPr/>
        </p:nvSpPr>
        <p:spPr>
          <a:xfrm>
            <a:off x="8347642" y="3825842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A3EDF5-C542-4A0D-AEF3-2500389B73D4}"/>
              </a:ext>
            </a:extLst>
          </p:cNvPr>
          <p:cNvSpPr txBox="1"/>
          <p:nvPr/>
        </p:nvSpPr>
        <p:spPr>
          <a:xfrm>
            <a:off x="6786463" y="3565191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C10FA9-0E54-47B5-9269-1A154D228871}"/>
              </a:ext>
            </a:extLst>
          </p:cNvPr>
          <p:cNvSpPr txBox="1"/>
          <p:nvPr/>
        </p:nvSpPr>
        <p:spPr>
          <a:xfrm>
            <a:off x="7110708" y="3965301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63DD817-DF24-4CED-993D-0C439DA4950F}"/>
              </a:ext>
            </a:extLst>
          </p:cNvPr>
          <p:cNvSpPr txBox="1"/>
          <p:nvPr/>
        </p:nvSpPr>
        <p:spPr>
          <a:xfrm>
            <a:off x="5990669" y="1694618"/>
            <a:ext cx="473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b</a:t>
            </a:r>
            <a:r>
              <a:rPr lang="en-US" altLang="zh-CN" sz="1400" b="1" dirty="0"/>
              <a:t>×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83594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544CA-75B9-4EC6-A46A-B31BBB2B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0" y="1071579"/>
            <a:ext cx="9448800" cy="52060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2B17B59-22C8-4F62-B84A-651D234D39AE}"/>
              </a:ext>
            </a:extLst>
          </p:cNvPr>
          <p:cNvSpPr txBox="1"/>
          <p:nvPr/>
        </p:nvSpPr>
        <p:spPr>
          <a:xfrm>
            <a:off x="965200" y="782516"/>
            <a:ext cx="2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Text-to-image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B17B59-22C8-4F62-B84A-651D234D39AE}"/>
              </a:ext>
            </a:extLst>
          </p:cNvPr>
          <p:cNvSpPr txBox="1"/>
          <p:nvPr/>
        </p:nvSpPr>
        <p:spPr>
          <a:xfrm>
            <a:off x="965200" y="782516"/>
            <a:ext cx="2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Text-to-image generation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B4F0F4-0A72-410F-BB1A-547A69F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21" y="1617912"/>
            <a:ext cx="6142857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6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B17B59-22C8-4F62-B84A-651D234D39AE}"/>
              </a:ext>
            </a:extLst>
          </p:cNvPr>
          <p:cNvSpPr txBox="1"/>
          <p:nvPr/>
        </p:nvSpPr>
        <p:spPr>
          <a:xfrm>
            <a:off x="965200" y="782516"/>
            <a:ext cx="2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Text-to-Video Generation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D9B9C-250F-44EE-98A2-617D47C4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60" y="1489590"/>
            <a:ext cx="8755380" cy="33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B17B59-22C8-4F62-B84A-651D234D39AE}"/>
              </a:ext>
            </a:extLst>
          </p:cNvPr>
          <p:cNvSpPr txBox="1"/>
          <p:nvPr/>
        </p:nvSpPr>
        <p:spPr>
          <a:xfrm>
            <a:off x="965200" y="782516"/>
            <a:ext cx="2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Text-to-Video Generation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97A63D-1977-4F99-A790-1BC9C180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143" y="1800347"/>
            <a:ext cx="6085714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8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64FA1-480F-4256-B23F-3A9CB9693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571" y="1514714"/>
            <a:ext cx="6142857" cy="382857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0240806-8B06-455E-9AAC-929497D623C9}"/>
              </a:ext>
            </a:extLst>
          </p:cNvPr>
          <p:cNvSpPr txBox="1"/>
          <p:nvPr/>
        </p:nvSpPr>
        <p:spPr>
          <a:xfrm>
            <a:off x="965200" y="782516"/>
            <a:ext cx="2677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Ablation Study-</a:t>
            </a:r>
            <a:r>
              <a:rPr lang="en-US" altLang="zh-CN" b="1" dirty="0" err="1"/>
              <a:t>FreeU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9064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240806-8B06-455E-9AAC-929497D623C9}"/>
              </a:ext>
            </a:extLst>
          </p:cNvPr>
          <p:cNvSpPr txBox="1"/>
          <p:nvPr/>
        </p:nvSpPr>
        <p:spPr>
          <a:xfrm>
            <a:off x="965200" y="782516"/>
            <a:ext cx="382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Ablation Study-components in </a:t>
            </a:r>
            <a:r>
              <a:rPr lang="en-US" altLang="zh-CN" b="1" dirty="0" err="1"/>
              <a:t>FreeU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023C7-6823-4268-8309-325B66AE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857" y="1619476"/>
            <a:ext cx="6114286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6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240806-8B06-455E-9AAC-929497D623C9}"/>
              </a:ext>
            </a:extLst>
          </p:cNvPr>
          <p:cNvSpPr txBox="1"/>
          <p:nvPr/>
        </p:nvSpPr>
        <p:spPr>
          <a:xfrm>
            <a:off x="965200" y="782516"/>
            <a:ext cx="513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Ablation Study-backbone structure-related factor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87DDF-EE25-4441-B348-D436A7112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459" y="1369042"/>
            <a:ext cx="6152381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C71F3-6FC7-4B39-AB8E-04D55D93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803277"/>
            <a:ext cx="3711432" cy="1056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CCCBD-8741-4A41-8C4C-85459964E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20" y="775146"/>
            <a:ext cx="5573849" cy="57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1280C3-971D-441E-8721-BBBCAF5FEF40}"/>
              </a:ext>
            </a:extLst>
          </p:cNvPr>
          <p:cNvSpPr txBox="1"/>
          <p:nvPr/>
        </p:nvSpPr>
        <p:spPr>
          <a:xfrm>
            <a:off x="1056438" y="1185071"/>
            <a:ext cx="5985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D2129"/>
                </a:solidFill>
                <a:effectLst/>
                <a:latin typeface="+mn-ea"/>
              </a:rPr>
              <a:t>主干主要有助于去噪</a:t>
            </a:r>
            <a:endParaRPr lang="en-US" altLang="zh-CN" sz="2000" b="0" i="0" dirty="0">
              <a:solidFill>
                <a:srgbClr val="1D2129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D2129"/>
                </a:solidFill>
                <a:effectLst/>
                <a:latin typeface="+mn-ea"/>
              </a:rPr>
              <a:t>跳跃连接主要将高频特征引入解码器</a:t>
            </a:r>
            <a:endParaRPr lang="en-US" altLang="zh-CN" sz="2000" b="0" i="0" dirty="0">
              <a:solidFill>
                <a:srgbClr val="1D2129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2129"/>
                </a:solidFill>
                <a:latin typeface="+mn-ea"/>
              </a:rPr>
              <a:t>尝试</a:t>
            </a:r>
            <a:r>
              <a:rPr lang="zh-CN" altLang="en-US" sz="2000" b="1" dirty="0">
                <a:solidFill>
                  <a:srgbClr val="1D2129"/>
                </a:solidFill>
              </a:rPr>
              <a:t>非</a:t>
            </a:r>
            <a:r>
              <a:rPr lang="en-US" altLang="zh-CN" sz="2000" b="1" dirty="0">
                <a:solidFill>
                  <a:srgbClr val="1D2129"/>
                </a:solidFill>
              </a:rPr>
              <a:t>Diffusion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2129"/>
                </a:solidFill>
              </a:rPr>
              <a:t>评价方式：</a:t>
            </a:r>
            <a:r>
              <a:rPr lang="zh-CN" altLang="en-US" sz="2000" b="1" dirty="0">
                <a:solidFill>
                  <a:srgbClr val="1D2129"/>
                </a:solidFill>
              </a:rPr>
              <a:t>经验常识、色彩对比度、</a:t>
            </a:r>
            <a:r>
              <a:rPr lang="zh-CN" altLang="en-US" sz="2000" dirty="0">
                <a:solidFill>
                  <a:srgbClr val="1D2129"/>
                </a:solidFill>
              </a:rPr>
              <a:t>内容丰富度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625F0-6CDD-452A-B3ED-C8AA31D7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85" y="2811923"/>
            <a:ext cx="9331894" cy="34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1280C3-971D-441E-8721-BBBCAF5FEF40}"/>
              </a:ext>
            </a:extLst>
          </p:cNvPr>
          <p:cNvSpPr txBox="1"/>
          <p:nvPr/>
        </p:nvSpPr>
        <p:spPr>
          <a:xfrm>
            <a:off x="1056438" y="1185071"/>
            <a:ext cx="5985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D2129"/>
                </a:solidFill>
                <a:effectLst/>
                <a:latin typeface="+mn-ea"/>
              </a:rPr>
              <a:t>主干主要有助于去噪</a:t>
            </a:r>
            <a:endParaRPr lang="en-US" altLang="zh-CN" sz="2000" b="0" i="0" dirty="0">
              <a:solidFill>
                <a:srgbClr val="1D2129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D2129"/>
                </a:solidFill>
                <a:effectLst/>
                <a:latin typeface="+mn-ea"/>
              </a:rPr>
              <a:t>跳跃连接主要将高频特征引入解码器</a:t>
            </a:r>
            <a:endParaRPr lang="en-US" altLang="zh-CN" sz="2000" b="0" i="0" dirty="0">
              <a:solidFill>
                <a:srgbClr val="1D2129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2129"/>
                </a:solidFill>
                <a:latin typeface="+mn-ea"/>
              </a:rPr>
              <a:t>尝试</a:t>
            </a:r>
            <a:r>
              <a:rPr lang="zh-CN" altLang="en-US" sz="2000" dirty="0">
                <a:solidFill>
                  <a:srgbClr val="1D2129"/>
                </a:solidFill>
              </a:rPr>
              <a:t>非</a:t>
            </a:r>
            <a:r>
              <a:rPr lang="en-US" altLang="zh-CN" sz="2000" dirty="0">
                <a:solidFill>
                  <a:srgbClr val="1D2129"/>
                </a:solidFill>
              </a:rPr>
              <a:t>Diffusion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2129"/>
                </a:solidFill>
              </a:rPr>
              <a:t>评价方式：经验常识、色彩对比度、</a:t>
            </a:r>
            <a:r>
              <a:rPr lang="zh-CN" altLang="en-US" sz="2000" b="1" dirty="0">
                <a:solidFill>
                  <a:srgbClr val="1D2129"/>
                </a:solidFill>
              </a:rPr>
              <a:t>内容丰富度</a:t>
            </a:r>
            <a:endParaRPr lang="en-US" altLang="zh-CN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6234C5A-6B86-4BC8-9675-CFF9C02A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8" b="17248"/>
          <a:stretch/>
        </p:blipFill>
        <p:spPr>
          <a:xfrm>
            <a:off x="1132885" y="2691098"/>
            <a:ext cx="6538802" cy="3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1492"/>
            <a:ext cx="1219200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C71F3-6FC7-4B39-AB8E-04D55D93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803277"/>
            <a:ext cx="3711432" cy="1056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3CCCBD-8741-4A41-8C4C-85459964E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20" y="775146"/>
            <a:ext cx="5573849" cy="5712699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F27E52E-FDB7-4B06-8727-4E69417E8701}"/>
              </a:ext>
            </a:extLst>
          </p:cNvPr>
          <p:cNvSpPr/>
          <p:nvPr/>
        </p:nvSpPr>
        <p:spPr>
          <a:xfrm rot="2226527">
            <a:off x="4140854" y="5059505"/>
            <a:ext cx="275897" cy="212835"/>
          </a:xfrm>
          <a:prstGeom prst="rightArrow">
            <a:avLst/>
          </a:prstGeom>
          <a:solidFill>
            <a:srgbClr val="80E4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5ACAF0-3A69-4183-BFF7-F984D565BF69}"/>
              </a:ext>
            </a:extLst>
          </p:cNvPr>
          <p:cNvSpPr txBox="1"/>
          <p:nvPr/>
        </p:nvSpPr>
        <p:spPr>
          <a:xfrm>
            <a:off x="1875110" y="1732378"/>
            <a:ext cx="2229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2BE8D"/>
                </a:solidFill>
              </a:rPr>
              <a:t>http://chenyangsi.top/</a:t>
            </a:r>
            <a:endParaRPr lang="zh-CN" altLang="en-US" dirty="0">
              <a:solidFill>
                <a:srgbClr val="02BE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6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97B719-A57E-4456-9706-897F55952156}"/>
              </a:ext>
            </a:extLst>
          </p:cNvPr>
          <p:cNvSpPr txBox="1"/>
          <p:nvPr/>
        </p:nvSpPr>
        <p:spPr>
          <a:xfrm>
            <a:off x="965200" y="893099"/>
            <a:ext cx="36777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b="1" dirty="0">
                <a:latin typeface="+mn-ea"/>
              </a:rPr>
              <a:t>主干：</a:t>
            </a:r>
            <a:r>
              <a:rPr lang="zh-CN" altLang="en-US" sz="2000" dirty="0">
                <a:latin typeface="+mn-ea"/>
              </a:rPr>
              <a:t>卷积、激活、池化</a:t>
            </a:r>
            <a:endParaRPr lang="en-US" altLang="zh-CN" sz="2000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b="1" dirty="0">
                <a:latin typeface="+mn-ea"/>
              </a:rPr>
              <a:t>跳跃连接：</a:t>
            </a:r>
            <a:r>
              <a:rPr lang="zh-CN" altLang="en-US" sz="2000" dirty="0">
                <a:latin typeface="+mn-ea"/>
              </a:rPr>
              <a:t>加和</a:t>
            </a:r>
            <a:endParaRPr lang="en-US" altLang="zh-CN" sz="2000" dirty="0">
              <a:latin typeface="+mn-ea"/>
            </a:endParaRPr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E7F63-7CA9-4480-9008-DADEE3ADC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97B719-A57E-4456-9706-897F55952156}"/>
              </a:ext>
            </a:extLst>
          </p:cNvPr>
          <p:cNvSpPr txBox="1"/>
          <p:nvPr/>
        </p:nvSpPr>
        <p:spPr>
          <a:xfrm>
            <a:off x="965201" y="893099"/>
            <a:ext cx="109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E7F63-7CA9-4480-9008-DADEE3ADC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60" y="955044"/>
            <a:ext cx="2787940" cy="1906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B3BDA-E8C2-4929-BC17-BDF5F5502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075" y="2966086"/>
            <a:ext cx="4295765" cy="7284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BAD389-C232-4A00-9997-CD0F8642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04" y="2809620"/>
            <a:ext cx="3736681" cy="9839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2ABA03-FE25-49D6-BAA0-24AFE437A0AB}"/>
              </a:ext>
            </a:extLst>
          </p:cNvPr>
          <p:cNvSpPr txBox="1"/>
          <p:nvPr/>
        </p:nvSpPr>
        <p:spPr>
          <a:xfrm>
            <a:off x="2252321" y="3898114"/>
            <a:ext cx="72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加噪</a:t>
            </a:r>
            <a:endParaRPr lang="en-US" altLang="zh-CN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D4D75-6B15-4017-8E5A-EBC08802023B}"/>
              </a:ext>
            </a:extLst>
          </p:cNvPr>
          <p:cNvSpPr txBox="1"/>
          <p:nvPr/>
        </p:nvSpPr>
        <p:spPr>
          <a:xfrm>
            <a:off x="8163286" y="3898114"/>
            <a:ext cx="72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去噪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50320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97B719-A57E-4456-9706-897F55952156}"/>
              </a:ext>
            </a:extLst>
          </p:cNvPr>
          <p:cNvSpPr txBox="1"/>
          <p:nvPr/>
        </p:nvSpPr>
        <p:spPr>
          <a:xfrm>
            <a:off x="965201" y="893099"/>
            <a:ext cx="109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E7F63-7CA9-4480-9008-DADEE3ADC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60" y="955044"/>
            <a:ext cx="2787940" cy="19066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B3BDA-E8C2-4929-BC17-BDF5F5502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075" y="2966086"/>
            <a:ext cx="4295765" cy="7284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BAD389-C232-4A00-9997-CD0F86428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04" y="2809620"/>
            <a:ext cx="3736681" cy="9839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2ABA03-FE25-49D6-BAA0-24AFE437A0AB}"/>
              </a:ext>
            </a:extLst>
          </p:cNvPr>
          <p:cNvSpPr txBox="1"/>
          <p:nvPr/>
        </p:nvSpPr>
        <p:spPr>
          <a:xfrm>
            <a:off x="2252321" y="3898114"/>
            <a:ext cx="72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加噪</a:t>
            </a:r>
            <a:endParaRPr lang="en-US" altLang="zh-CN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D4D75-6B15-4017-8E5A-EBC08802023B}"/>
              </a:ext>
            </a:extLst>
          </p:cNvPr>
          <p:cNvSpPr txBox="1"/>
          <p:nvPr/>
        </p:nvSpPr>
        <p:spPr>
          <a:xfrm>
            <a:off x="8163286" y="3898114"/>
            <a:ext cx="72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去噪</a:t>
            </a:r>
            <a:endParaRPr lang="en-US" altLang="zh-CN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5D8D68-E8DD-4C6E-9794-871A132417CA}"/>
              </a:ext>
            </a:extLst>
          </p:cNvPr>
          <p:cNvSpPr txBox="1"/>
          <p:nvPr/>
        </p:nvSpPr>
        <p:spPr>
          <a:xfrm>
            <a:off x="7073040" y="1508252"/>
            <a:ext cx="1484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Pre-trained</a:t>
            </a:r>
          </a:p>
        </p:txBody>
      </p:sp>
    </p:spTree>
    <p:extLst>
      <p:ext uri="{BB962C8B-B14F-4D97-AF65-F5344CB8AC3E}">
        <p14:creationId xmlns:p14="http://schemas.microsoft.com/office/powerpoint/2010/main" val="399665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97B719-A57E-4456-9706-897F55952156}"/>
              </a:ext>
            </a:extLst>
          </p:cNvPr>
          <p:cNvSpPr txBox="1"/>
          <p:nvPr/>
        </p:nvSpPr>
        <p:spPr>
          <a:xfrm>
            <a:off x="965200" y="893099"/>
            <a:ext cx="367774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U-Net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Diffusion’s denoising</a:t>
            </a:r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000" b="1" dirty="0"/>
              <a:t>主干：</a:t>
            </a:r>
            <a:r>
              <a:rPr lang="en-US" altLang="zh-CN" sz="2000" b="1" dirty="0"/>
              <a:t>?</a:t>
            </a:r>
            <a:endParaRPr lang="en-US" altLang="zh-CN" sz="2000" dirty="0"/>
          </a:p>
          <a:p>
            <a:endParaRPr lang="en-US" altLang="zh-CN" sz="2000" b="1" dirty="0"/>
          </a:p>
          <a:p>
            <a:r>
              <a:rPr lang="zh-CN" altLang="en-US" sz="2000" b="1" dirty="0"/>
              <a:t>跳跃连接：</a:t>
            </a:r>
            <a:r>
              <a:rPr lang="en-US" altLang="zh-CN" sz="2000" b="1" dirty="0"/>
              <a:t>?</a:t>
            </a:r>
            <a:endParaRPr lang="en-US" altLang="zh-CN" sz="2000" dirty="0"/>
          </a:p>
          <a:p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6E7F63-7CA9-4480-9008-DADEE3ADC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081" y="967074"/>
            <a:ext cx="5144437" cy="35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5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491121-6378-4B3C-AE68-E523D1A5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07" y="1105567"/>
            <a:ext cx="9034585" cy="445216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12A7F32-5048-49D6-982A-5AE2C3D33184}"/>
              </a:ext>
            </a:extLst>
          </p:cNvPr>
          <p:cNvSpPr txBox="1"/>
          <p:nvPr/>
        </p:nvSpPr>
        <p:spPr>
          <a:xfrm>
            <a:off x="592554" y="3131596"/>
            <a:ext cx="725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缓慢</a:t>
            </a:r>
            <a:endParaRPr lang="en-US" altLang="zh-CN" sz="20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636617-41D8-4FD0-91A8-E98A89E6A1C5}"/>
              </a:ext>
            </a:extLst>
          </p:cNvPr>
          <p:cNvSpPr txBox="1"/>
          <p:nvPr/>
        </p:nvSpPr>
        <p:spPr>
          <a:xfrm>
            <a:off x="592554" y="4531182"/>
            <a:ext cx="7257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迅速</a:t>
            </a:r>
            <a:endParaRPr lang="en-US" altLang="zh-CN" sz="2000" b="1" dirty="0"/>
          </a:p>
          <a:p>
            <a:r>
              <a:rPr lang="zh-CN" altLang="en-US" sz="2000" b="1" dirty="0"/>
              <a:t>噪声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0683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12990</TotalTime>
  <Words>854</Words>
  <Application>Microsoft Office PowerPoint</Application>
  <PresentationFormat>宽屏</PresentationFormat>
  <Paragraphs>284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1139</cp:revision>
  <dcterms:created xsi:type="dcterms:W3CDTF">2022-04-19T02:24:36Z</dcterms:created>
  <dcterms:modified xsi:type="dcterms:W3CDTF">2024-09-28T09:11:54Z</dcterms:modified>
</cp:coreProperties>
</file>